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6858000" cy="9144000" type="screen4x3"/>
  <p:notesSz cx="7099300" cy="10234613"/>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BE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94"/>
  </p:normalViewPr>
  <p:slideViewPr>
    <p:cSldViewPr>
      <p:cViewPr varScale="1">
        <p:scale>
          <a:sx n="58" d="100"/>
          <a:sy n="58" d="100"/>
        </p:scale>
        <p:origin x="1932" y="6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5DAF1857-1693-2A41-81D6-8EA66A49ED1E}" type="datetimeFigureOut">
              <a:rPr lang="sv-SE" smtClean="0"/>
              <a:t>2024-02-09</a:t>
            </a:fld>
            <a:endParaRPr lang="sv-SE"/>
          </a:p>
        </p:txBody>
      </p:sp>
      <p:sp>
        <p:nvSpPr>
          <p:cNvPr id="4" name="Platshållare för bildobjekt 3"/>
          <p:cNvSpPr>
            <a:spLocks noGrp="1" noRot="1" noChangeAspect="1"/>
          </p:cNvSpPr>
          <p:nvPr>
            <p:ph type="sldImg" idx="2"/>
          </p:nvPr>
        </p:nvSpPr>
        <p:spPr>
          <a:xfrm>
            <a:off x="2254250" y="1279525"/>
            <a:ext cx="2590800" cy="34544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4FC67660-689B-1342-A4CB-019EDE5C8268}" type="slidenum">
              <a:rPr lang="sv-SE" smtClean="0"/>
              <a:t>‹#›</a:t>
            </a:fld>
            <a:endParaRPr lang="sv-SE"/>
          </a:p>
        </p:txBody>
      </p:sp>
    </p:spTree>
    <p:extLst>
      <p:ext uri="{BB962C8B-B14F-4D97-AF65-F5344CB8AC3E}">
        <p14:creationId xmlns:p14="http://schemas.microsoft.com/office/powerpoint/2010/main" val="1106745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FC67660-689B-1342-A4CB-019EDE5C8268}" type="slidenum">
              <a:rPr lang="sv-SE" smtClean="0"/>
              <a:t>1</a:t>
            </a:fld>
            <a:endParaRPr lang="sv-SE"/>
          </a:p>
        </p:txBody>
      </p:sp>
    </p:spTree>
    <p:extLst>
      <p:ext uri="{BB962C8B-B14F-4D97-AF65-F5344CB8AC3E}">
        <p14:creationId xmlns:p14="http://schemas.microsoft.com/office/powerpoint/2010/main" val="1828228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endParaRPr lang="sv-SE"/>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7B7D25EE-D324-4425-9EBB-E82E967C37AE}" type="slidenum">
              <a:rPr lang="sv-SE"/>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E9B6AB23-33DE-4E54-BBFB-FDAC336CE9A3}" type="slidenum">
              <a:rPr lang="sv-SE"/>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60A78290-2657-465F-A8CD-7A999D1D2CDD}"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C26081FA-48F6-4676-96B1-AE79581E9F60}" type="slidenum">
              <a:rPr lang="sv-SE"/>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endParaRPr lang="sv-SE"/>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39F99B4F-838E-4B9A-8C3F-99ADC1D0721D}" type="slidenum">
              <a:rPr lang="sv-SE"/>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B4194042-8B1A-4550-83A2-62C78E389BE9}" type="slidenum">
              <a:rPr lang="sv-SE"/>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BDA3B796-CB98-4FC4-AB21-C12223C6A643}" type="slidenum">
              <a:rPr lang="sv-SE"/>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0350864D-307E-4360-977F-EBA2D6D2B4A4}" type="slidenum">
              <a:rPr lang="sv-SE"/>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69C59408-13B6-43BB-96C6-37E963C6F50C}" type="slidenum">
              <a:rPr lang="sv-SE"/>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endParaRPr lang="sv-SE"/>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944E3B93-8FC3-42EA-91F0-12D142DF2B25}" type="slidenum">
              <a:rPr lang="sv-SE"/>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endParaRPr lang="sv-SE"/>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78DEA102-FD6B-45D1-96E6-38BD6371E48A}" type="slidenum">
              <a:rPr lang="sv-SE"/>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a:t>Klicka här för att ändra format</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sv-SE"/>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sv-SE"/>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8995318-9F5B-4D97-B278-7FCB047434E6}"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ouise.torvall@adeocare.se" TargetMode="External"/><Relationship Id="rId7" Type="http://schemas.openxmlformats.org/officeDocument/2006/relationships/hyperlink" Target="http://www.adeocare.s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info@adeocare.se" TargetMode="External"/><Relationship Id="rId5" Type="http://schemas.openxmlformats.org/officeDocument/2006/relationships/hyperlink" Target="mailto:julia.tornemalm@adeocare.se" TargetMode="External"/><Relationship Id="rId4" Type="http://schemas.openxmlformats.org/officeDocument/2006/relationships/hyperlink" Target="mailto:linda.isebark@adeocare.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331788" y="179388"/>
            <a:ext cx="6192837" cy="431800"/>
          </a:xfrm>
          <a:prstGeom prst="rect">
            <a:avLst/>
          </a:prstGeom>
          <a:solidFill>
            <a:srgbClr val="97BE0D"/>
          </a:solidFill>
          <a:ln w="9525">
            <a:noFill/>
            <a:miter lim="800000"/>
            <a:headEnd/>
            <a:tailEnd/>
          </a:ln>
        </p:spPr>
        <p:txBody>
          <a:bodyPr wrap="none" anchor="ctr"/>
          <a:lstStyle/>
          <a:p>
            <a:pPr algn="ctr"/>
            <a:r>
              <a:rPr lang="sv-SE" sz="1400" b="1" dirty="0">
                <a:solidFill>
                  <a:schemeClr val="bg1"/>
                </a:solidFill>
                <a:latin typeface="Trebuchet MS" pitchFamily="34" charset="0"/>
              </a:rPr>
              <a:t>Information från godkända utförare inom hemtjänsten i Ekerö kommun</a:t>
            </a:r>
          </a:p>
        </p:txBody>
      </p:sp>
      <p:sp>
        <p:nvSpPr>
          <p:cNvPr id="2051" name="Rectangle 6"/>
          <p:cNvSpPr>
            <a:spLocks noChangeArrowheads="1"/>
          </p:cNvSpPr>
          <p:nvPr/>
        </p:nvSpPr>
        <p:spPr bwMode="auto">
          <a:xfrm>
            <a:off x="333375" y="8820150"/>
            <a:ext cx="6192838" cy="144463"/>
          </a:xfrm>
          <a:prstGeom prst="rect">
            <a:avLst/>
          </a:prstGeom>
          <a:solidFill>
            <a:srgbClr val="97BE0D"/>
          </a:solidFill>
          <a:ln w="9525">
            <a:noFill/>
            <a:miter lim="800000"/>
            <a:headEnd/>
            <a:tailEnd/>
          </a:ln>
        </p:spPr>
        <p:txBody>
          <a:bodyPr wrap="none" anchor="ctr"/>
          <a:lstStyle/>
          <a:p>
            <a:endParaRPr lang="en-US"/>
          </a:p>
        </p:txBody>
      </p:sp>
      <p:sp>
        <p:nvSpPr>
          <p:cNvPr id="2052" name="Text Box 7"/>
          <p:cNvSpPr txBox="1">
            <a:spLocks noChangeArrowheads="1"/>
          </p:cNvSpPr>
          <p:nvPr/>
        </p:nvSpPr>
        <p:spPr bwMode="auto">
          <a:xfrm>
            <a:off x="333375" y="720725"/>
            <a:ext cx="6048375" cy="726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sv-SE" b="1" dirty="0" err="1">
                <a:latin typeface="Trebuchet MS" pitchFamily="34" charset="0"/>
              </a:rPr>
              <a:t>AdeoCare</a:t>
            </a:r>
            <a:r>
              <a:rPr lang="sv-SE" b="1" dirty="0">
                <a:latin typeface="Trebuchet MS" pitchFamily="34" charset="0"/>
              </a:rPr>
              <a:t> Ekerö AB</a:t>
            </a:r>
            <a:br>
              <a:rPr lang="sv-SE" sz="1600" b="1" dirty="0">
                <a:latin typeface="Trebuchet MS" pitchFamily="34" charset="0"/>
              </a:rPr>
            </a:br>
            <a:br>
              <a:rPr lang="sv-SE" sz="1600" b="1" dirty="0">
                <a:latin typeface="Trebuchet MS" pitchFamily="34" charset="0"/>
              </a:rPr>
            </a:br>
            <a:r>
              <a:rPr lang="sv-SE" sz="1200" b="1" dirty="0">
                <a:latin typeface="Trebuchet MS" pitchFamily="34" charset="0"/>
              </a:rPr>
              <a:t>Kontaktinformation:</a:t>
            </a:r>
          </a:p>
          <a:p>
            <a:pPr eaLnBrk="1" hangingPunct="1"/>
            <a:r>
              <a:rPr lang="sv-SE" altLang="sv-SE" sz="1200" dirty="0">
                <a:latin typeface="Georgia" pitchFamily="18" charset="0"/>
              </a:rPr>
              <a:t>Louise </a:t>
            </a:r>
            <a:r>
              <a:rPr lang="sv-SE" altLang="sv-SE" sz="1200" dirty="0" err="1">
                <a:latin typeface="Georgia" pitchFamily="18" charset="0"/>
              </a:rPr>
              <a:t>Törvall</a:t>
            </a:r>
            <a:r>
              <a:rPr lang="sv-SE" altLang="sv-SE" sz="1200" dirty="0">
                <a:latin typeface="Georgia" pitchFamily="18" charset="0"/>
              </a:rPr>
              <a:t> , enhetschef </a:t>
            </a:r>
          </a:p>
          <a:p>
            <a:pPr eaLnBrk="1" hangingPunct="1"/>
            <a:r>
              <a:rPr lang="sv-SE" altLang="sv-SE" sz="1200" dirty="0">
                <a:latin typeface="Georgia" pitchFamily="18" charset="0"/>
              </a:rPr>
              <a:t>Tel: 070-431 17 68 </a:t>
            </a:r>
          </a:p>
          <a:p>
            <a:pPr eaLnBrk="1" hangingPunct="1"/>
            <a:r>
              <a:rPr lang="sv-SE" altLang="sv-SE" sz="1200" dirty="0">
                <a:latin typeface="Georgia" pitchFamily="18" charset="0"/>
                <a:hlinkClick r:id="rId3"/>
              </a:rPr>
              <a:t>Louise.torvall@adeocare.se</a:t>
            </a:r>
            <a:r>
              <a:rPr lang="sv-SE" altLang="sv-SE" sz="1200" dirty="0">
                <a:latin typeface="Georgia" pitchFamily="18" charset="0"/>
              </a:rPr>
              <a:t> </a:t>
            </a:r>
          </a:p>
          <a:p>
            <a:pPr eaLnBrk="1" hangingPunct="1"/>
            <a:endParaRPr lang="sv-SE" altLang="sv-SE" sz="1200" dirty="0">
              <a:latin typeface="Georgia" pitchFamily="18" charset="0"/>
            </a:endParaRPr>
          </a:p>
          <a:p>
            <a:pPr eaLnBrk="1" hangingPunct="1"/>
            <a:r>
              <a:rPr lang="sv-SE" altLang="sv-SE" sz="1200" dirty="0">
                <a:latin typeface="Georgia" pitchFamily="18" charset="0"/>
              </a:rPr>
              <a:t>Linda </a:t>
            </a:r>
            <a:r>
              <a:rPr lang="sv-SE" altLang="sv-SE" sz="1200" dirty="0" err="1">
                <a:latin typeface="Georgia" pitchFamily="18" charset="0"/>
              </a:rPr>
              <a:t>Isebark</a:t>
            </a:r>
            <a:r>
              <a:rPr lang="sv-SE" altLang="sv-SE" sz="1200" dirty="0">
                <a:latin typeface="Georgia" pitchFamily="18" charset="0"/>
              </a:rPr>
              <a:t>, biträdande enhetschef</a:t>
            </a:r>
          </a:p>
          <a:p>
            <a:pPr eaLnBrk="1" hangingPunct="1"/>
            <a:r>
              <a:rPr lang="sv-SE" altLang="sv-SE" sz="1200" dirty="0">
                <a:latin typeface="Georgia" pitchFamily="18" charset="0"/>
              </a:rPr>
              <a:t>Tel: 070-539 74 88</a:t>
            </a:r>
          </a:p>
          <a:p>
            <a:pPr eaLnBrk="1" hangingPunct="1"/>
            <a:r>
              <a:rPr lang="sv-SE" altLang="sv-SE" sz="1200" dirty="0">
                <a:latin typeface="Georgia" pitchFamily="18" charset="0"/>
                <a:hlinkClick r:id="rId4"/>
              </a:rPr>
              <a:t>linda.isebark@adeocare.se</a:t>
            </a:r>
            <a:r>
              <a:rPr lang="sv-SE" altLang="sv-SE" sz="1200" dirty="0">
                <a:latin typeface="Georgia" pitchFamily="18" charset="0"/>
              </a:rPr>
              <a:t>  </a:t>
            </a:r>
          </a:p>
          <a:p>
            <a:pPr eaLnBrk="1" hangingPunct="1"/>
            <a:endParaRPr lang="sv-SE" altLang="sv-SE" sz="1200" dirty="0">
              <a:latin typeface="Georgia" pitchFamily="18" charset="0"/>
            </a:endParaRPr>
          </a:p>
          <a:p>
            <a:pPr eaLnBrk="1" hangingPunct="1"/>
            <a:r>
              <a:rPr lang="sv-SE" altLang="sv-SE" sz="1200" dirty="0">
                <a:latin typeface="Georgia" pitchFamily="18" charset="0"/>
              </a:rPr>
              <a:t>Julia Tornemalm, verksamhetsansvarig</a:t>
            </a:r>
          </a:p>
          <a:p>
            <a:pPr eaLnBrk="1" hangingPunct="1"/>
            <a:r>
              <a:rPr lang="sv-SE" altLang="sv-SE" sz="1200" dirty="0">
                <a:latin typeface="Georgia" pitchFamily="18" charset="0"/>
              </a:rPr>
              <a:t>Tel: 070-431 17 59</a:t>
            </a:r>
          </a:p>
          <a:p>
            <a:pPr eaLnBrk="1" hangingPunct="1"/>
            <a:r>
              <a:rPr lang="sv-SE" altLang="sv-SE" sz="1200" dirty="0">
                <a:latin typeface="Georgia" pitchFamily="18" charset="0"/>
                <a:hlinkClick r:id="rId5"/>
              </a:rPr>
              <a:t>julia.tornemalm@adeocare.se</a:t>
            </a:r>
            <a:r>
              <a:rPr lang="sv-SE" altLang="sv-SE" sz="1200" dirty="0">
                <a:latin typeface="Georgia" pitchFamily="18" charset="0"/>
              </a:rPr>
              <a:t> </a:t>
            </a:r>
          </a:p>
          <a:p>
            <a:pPr eaLnBrk="1" hangingPunct="1"/>
            <a:endParaRPr lang="sv-SE" altLang="sv-SE" sz="1200" dirty="0">
              <a:latin typeface="Georgia" pitchFamily="18" charset="0"/>
            </a:endParaRPr>
          </a:p>
          <a:p>
            <a:pPr eaLnBrk="1" hangingPunct="1"/>
            <a:r>
              <a:rPr lang="sv-SE" altLang="sv-SE" sz="1200" dirty="0">
                <a:latin typeface="Georgia" pitchFamily="18" charset="0"/>
              </a:rPr>
              <a:t>Adress: Bryggavägen 110, 178 31 Ekerö </a:t>
            </a:r>
          </a:p>
          <a:p>
            <a:pPr eaLnBrk="1" hangingPunct="1"/>
            <a:r>
              <a:rPr lang="sv-SE" altLang="sv-SE" sz="1200" dirty="0">
                <a:latin typeface="Georgia" pitchFamily="18" charset="0"/>
              </a:rPr>
              <a:t>Tel: 08-560 243 66</a:t>
            </a:r>
          </a:p>
          <a:p>
            <a:pPr eaLnBrk="1" hangingPunct="1"/>
            <a:r>
              <a:rPr lang="sv-SE" altLang="sv-SE" sz="1200" dirty="0">
                <a:latin typeface="Georgia" pitchFamily="18" charset="0"/>
              </a:rPr>
              <a:t>E-post: </a:t>
            </a:r>
            <a:r>
              <a:rPr lang="sv-SE" altLang="sv-SE" sz="1200" dirty="0">
                <a:latin typeface="Georgia" pitchFamily="18" charset="0"/>
                <a:hlinkClick r:id="rId6"/>
              </a:rPr>
              <a:t>info@adeocare.se</a:t>
            </a:r>
            <a:r>
              <a:rPr lang="sv-SE" altLang="sv-SE" sz="1200" dirty="0">
                <a:latin typeface="Georgia" pitchFamily="18" charset="0"/>
              </a:rPr>
              <a:t> </a:t>
            </a:r>
          </a:p>
          <a:p>
            <a:pPr eaLnBrk="1" hangingPunct="1"/>
            <a:r>
              <a:rPr lang="sv-SE" altLang="sv-SE" sz="1200" dirty="0">
                <a:latin typeface="Georgia" pitchFamily="18" charset="0"/>
              </a:rPr>
              <a:t>Hemsida: </a:t>
            </a:r>
            <a:r>
              <a:rPr lang="sv-SE" altLang="sv-SE" sz="1200" dirty="0">
                <a:latin typeface="Georgia" pitchFamily="18" charset="0"/>
                <a:hlinkClick r:id="rId7"/>
              </a:rPr>
              <a:t>www.adeocare.se</a:t>
            </a:r>
            <a:r>
              <a:rPr lang="sv-SE" altLang="sv-SE" sz="1200" dirty="0">
                <a:latin typeface="Georgia" pitchFamily="18" charset="0"/>
              </a:rPr>
              <a:t> </a:t>
            </a:r>
            <a:br>
              <a:rPr lang="sv-SE" sz="1200" b="1" dirty="0">
                <a:latin typeface="Trebuchet MS" pitchFamily="34" charset="0"/>
              </a:rPr>
            </a:br>
            <a:endParaRPr lang="sv-SE" sz="1200" b="1" dirty="0">
              <a:latin typeface="Trebuchet MS" pitchFamily="34" charset="0"/>
            </a:endParaRPr>
          </a:p>
          <a:p>
            <a:pPr eaLnBrk="1" hangingPunct="1"/>
            <a:r>
              <a:rPr lang="sv-SE" sz="1200" b="1" dirty="0">
                <a:latin typeface="Trebuchet MS" pitchFamily="34" charset="0"/>
              </a:rPr>
              <a:t>Företagets tjänster</a:t>
            </a:r>
          </a:p>
          <a:p>
            <a:pPr marL="171450" indent="-171450" eaLnBrk="1" hangingPunct="1">
              <a:buFont typeface="Arial" panose="020B0604020202020204" pitchFamily="34" charset="0"/>
              <a:buChar char="•"/>
              <a:defRPr/>
            </a:pPr>
            <a:r>
              <a:rPr lang="sv-SE" sz="1200" dirty="0">
                <a:latin typeface="Georgia" pitchFamily="18" charset="0"/>
              </a:rPr>
              <a:t>Servicetjänster</a:t>
            </a:r>
          </a:p>
          <a:p>
            <a:pPr marL="171450" indent="-171450" eaLnBrk="1" hangingPunct="1">
              <a:buFont typeface="Arial" panose="020B0604020202020204" pitchFamily="34" charset="0"/>
              <a:buChar char="•"/>
              <a:defRPr/>
            </a:pPr>
            <a:r>
              <a:rPr lang="sv-SE" sz="1200" dirty="0">
                <a:latin typeface="Georgia" pitchFamily="18" charset="0"/>
              </a:rPr>
              <a:t>Vård och omsorg</a:t>
            </a:r>
          </a:p>
          <a:p>
            <a:pPr marL="171450" indent="-171450" eaLnBrk="1" hangingPunct="1">
              <a:buFont typeface="Arial" panose="020B0604020202020204" pitchFamily="34" charset="0"/>
              <a:buChar char="•"/>
              <a:defRPr/>
            </a:pPr>
            <a:r>
              <a:rPr lang="sv-SE" sz="1200" dirty="0">
                <a:latin typeface="Georgia" pitchFamily="18" charset="0"/>
              </a:rPr>
              <a:t>Tilläggstjänster</a:t>
            </a:r>
          </a:p>
          <a:p>
            <a:pPr eaLnBrk="1" hangingPunct="1">
              <a:defRPr/>
            </a:pPr>
            <a:endParaRPr lang="sv-SE" sz="1200" b="1" dirty="0">
              <a:latin typeface="Trebuchet MS" pitchFamily="34" charset="0"/>
            </a:endParaRPr>
          </a:p>
          <a:p>
            <a:pPr eaLnBrk="1" hangingPunct="1">
              <a:defRPr/>
            </a:pPr>
            <a:r>
              <a:rPr lang="sv-SE" sz="1200" b="1" dirty="0">
                <a:latin typeface="Trebuchet MS" pitchFamily="34" charset="0"/>
              </a:rPr>
              <a:t>Antal anställda: </a:t>
            </a:r>
            <a:r>
              <a:rPr lang="sv-SE" sz="1200" dirty="0">
                <a:latin typeface="Georgia" panose="02040502050405020303" pitchFamily="18" charset="0"/>
              </a:rPr>
              <a:t>Verksamheten har i nuläget 40 anställda. </a:t>
            </a:r>
          </a:p>
          <a:p>
            <a:pPr eaLnBrk="1" hangingPunct="1">
              <a:defRPr/>
            </a:pPr>
            <a:endParaRPr lang="sv-SE" sz="1200" dirty="0">
              <a:latin typeface="Georgia" panose="02040502050405020303" pitchFamily="18" charset="0"/>
            </a:endParaRPr>
          </a:p>
          <a:p>
            <a:pPr eaLnBrk="1" hangingPunct="1">
              <a:defRPr/>
            </a:pPr>
            <a:r>
              <a:rPr lang="sv-SE" sz="1200" b="1" dirty="0">
                <a:latin typeface="Trebuchet MS" pitchFamily="34" charset="0"/>
              </a:rPr>
              <a:t>Personalens grundutbildning: </a:t>
            </a:r>
            <a:r>
              <a:rPr lang="sv-SE" sz="1200" dirty="0">
                <a:latin typeface="Georgia" pitchFamily="18" charset="0"/>
              </a:rPr>
              <a:t>Personalen är huvudsakligen undersköterskor, men vi har även utbildade vårdbiträden och/eller annan likvärdig utbildning inom vård och omsorg. Merparten av vår personal har även gått olika kurser i demens.</a:t>
            </a:r>
          </a:p>
          <a:p>
            <a:pPr eaLnBrk="1" hangingPunct="1">
              <a:defRPr/>
            </a:pPr>
            <a:br>
              <a:rPr lang="sv-SE" sz="1200" b="1" dirty="0">
                <a:latin typeface="Trebuchet MS" pitchFamily="34" charset="0"/>
              </a:rPr>
            </a:br>
            <a:r>
              <a:rPr lang="sv-SE" sz="1200" b="1" dirty="0">
                <a:latin typeface="Trebuchet MS" pitchFamily="34" charset="0"/>
              </a:rPr>
              <a:t>Erfarenhet av liknande verksamhet: </a:t>
            </a:r>
            <a:r>
              <a:rPr lang="sv-SE" sz="1200" dirty="0" err="1">
                <a:latin typeface="Georgia" pitchFamily="18" charset="0"/>
              </a:rPr>
              <a:t>AdeoCare</a:t>
            </a:r>
            <a:r>
              <a:rPr lang="sv-SE" sz="1200" dirty="0">
                <a:latin typeface="Georgia" pitchFamily="18" charset="0"/>
              </a:rPr>
              <a:t> har varit verksamma på Ekerö sedan 2011 och våra lokala personalgrupper utgår ifrån Silviahemmets vårdfilosofi med personcentrerad omvårdnad. Vi har lång erfarenhet av hemtjänst och är en mycket kompetent personalgrupp bestående av undersköterskor och vårdbiträden, alla med stort engagemang. För att du ska vara säker på att det är personal från oss som står utanför dörren, bär vi fotolegitimation när vi kommer.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1788" y="179388"/>
            <a:ext cx="6192837" cy="144462"/>
          </a:xfrm>
          <a:prstGeom prst="rect">
            <a:avLst/>
          </a:prstGeom>
          <a:solidFill>
            <a:srgbClr val="97BE0D"/>
          </a:solidFill>
          <a:ln w="9525">
            <a:noFill/>
            <a:miter lim="800000"/>
            <a:headEnd/>
            <a:tailEnd/>
          </a:ln>
        </p:spPr>
        <p:txBody>
          <a:bodyPr wrap="none" anchor="ctr"/>
          <a:lstStyle/>
          <a:p>
            <a:endParaRPr lang="en-US"/>
          </a:p>
        </p:txBody>
      </p:sp>
      <p:sp>
        <p:nvSpPr>
          <p:cNvPr id="3075" name="Rectangle 3"/>
          <p:cNvSpPr>
            <a:spLocks noChangeArrowheads="1"/>
          </p:cNvSpPr>
          <p:nvPr/>
        </p:nvSpPr>
        <p:spPr bwMode="auto">
          <a:xfrm>
            <a:off x="333375" y="8820150"/>
            <a:ext cx="6192838" cy="144463"/>
          </a:xfrm>
          <a:prstGeom prst="rect">
            <a:avLst/>
          </a:prstGeom>
          <a:solidFill>
            <a:srgbClr val="97BE0D"/>
          </a:solidFill>
          <a:ln w="9525">
            <a:noFill/>
            <a:miter lim="800000"/>
            <a:headEnd/>
            <a:tailEnd/>
          </a:ln>
        </p:spPr>
        <p:txBody>
          <a:bodyPr wrap="none" anchor="ctr"/>
          <a:lstStyle/>
          <a:p>
            <a:endParaRPr lang="en-US"/>
          </a:p>
        </p:txBody>
      </p:sp>
      <p:sp>
        <p:nvSpPr>
          <p:cNvPr id="3076" name="Rectangle 4"/>
          <p:cNvSpPr>
            <a:spLocks noChangeArrowheads="1"/>
          </p:cNvSpPr>
          <p:nvPr/>
        </p:nvSpPr>
        <p:spPr bwMode="auto">
          <a:xfrm>
            <a:off x="333375" y="395288"/>
            <a:ext cx="6119813" cy="8032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sv-SE" sz="1200" b="1" dirty="0">
                <a:latin typeface="Trebuchet MS" pitchFamily="34" charset="0"/>
              </a:rPr>
              <a:t>Specialkompetens: </a:t>
            </a:r>
            <a:r>
              <a:rPr lang="sv-SE" sz="1200" dirty="0" err="1">
                <a:latin typeface="Georgia" panose="02040502050405020303" pitchFamily="18" charset="0"/>
              </a:rPr>
              <a:t>AdeoCare</a:t>
            </a:r>
            <a:r>
              <a:rPr lang="sv-SE" sz="1200" dirty="0">
                <a:latin typeface="Georgia" panose="02040502050405020303" pitchFamily="18" charset="0"/>
              </a:rPr>
              <a:t> hemtjänst på Ekerö är specialiserade på minnesproblematik. Vår personal är specialutbildad inom demens- och andra kognitiva sjukdomar och står därför väl rustade för ditt förtroende om du väljer oss som din utförare. Vi utbildar personalen inom demensvård med stort fokus på bemötande och personcentrerad omvårdnad.</a:t>
            </a:r>
            <a:endParaRPr lang="sv-SE" sz="1200" b="1" dirty="0">
              <a:latin typeface="Trebuchet MS" pitchFamily="34" charset="0"/>
            </a:endParaRPr>
          </a:p>
          <a:p>
            <a:pPr eaLnBrk="1" hangingPunct="1">
              <a:defRPr/>
            </a:pPr>
            <a:endParaRPr lang="sv-SE" sz="1200" b="1" dirty="0">
              <a:latin typeface="Trebuchet MS" pitchFamily="34" charset="0"/>
            </a:endParaRPr>
          </a:p>
          <a:p>
            <a:pPr eaLnBrk="1" hangingPunct="1">
              <a:defRPr/>
            </a:pPr>
            <a:r>
              <a:rPr lang="sv-SE" sz="1200" b="1" dirty="0">
                <a:latin typeface="Trebuchet MS" pitchFamily="34" charset="0"/>
              </a:rPr>
              <a:t>Språkkunskaper: </a:t>
            </a:r>
          </a:p>
          <a:p>
            <a:pPr marL="171450" indent="-171450" eaLnBrk="1" hangingPunct="1">
              <a:buFont typeface="Arial" panose="020B0604020202020204" pitchFamily="34" charset="0"/>
              <a:buChar char="•"/>
              <a:defRPr/>
            </a:pPr>
            <a:r>
              <a:rPr lang="sv-SE" sz="1200" dirty="0">
                <a:latin typeface="Georgia" pitchFamily="18" charset="0"/>
              </a:rPr>
              <a:t>Svenska</a:t>
            </a:r>
          </a:p>
          <a:p>
            <a:pPr marL="171450" indent="-171450" eaLnBrk="1" hangingPunct="1">
              <a:buFont typeface="Arial" panose="020B0604020202020204" pitchFamily="34" charset="0"/>
              <a:buChar char="•"/>
              <a:defRPr/>
            </a:pPr>
            <a:r>
              <a:rPr lang="sv-SE" sz="1200" dirty="0">
                <a:latin typeface="Georgia" pitchFamily="18" charset="0"/>
              </a:rPr>
              <a:t>Engelska</a:t>
            </a:r>
          </a:p>
          <a:p>
            <a:pPr marL="171450" indent="-171450" eaLnBrk="1" hangingPunct="1">
              <a:buFont typeface="Arial" panose="020B0604020202020204" pitchFamily="34" charset="0"/>
              <a:buChar char="•"/>
              <a:defRPr/>
            </a:pPr>
            <a:r>
              <a:rPr lang="sv-SE" sz="1200" dirty="0">
                <a:latin typeface="Georgia" pitchFamily="18" charset="0"/>
              </a:rPr>
              <a:t>Tyska</a:t>
            </a:r>
          </a:p>
          <a:p>
            <a:pPr marL="171450" indent="-171450" eaLnBrk="1" hangingPunct="1">
              <a:buFont typeface="Arial" panose="020B0604020202020204" pitchFamily="34" charset="0"/>
              <a:buChar char="•"/>
              <a:defRPr/>
            </a:pPr>
            <a:r>
              <a:rPr lang="sv-SE" sz="1200" dirty="0">
                <a:latin typeface="Georgia" pitchFamily="18" charset="0"/>
              </a:rPr>
              <a:t>Polska</a:t>
            </a:r>
          </a:p>
          <a:p>
            <a:pPr marL="171450" indent="-171450" eaLnBrk="1" hangingPunct="1">
              <a:buFont typeface="Arial" panose="020B0604020202020204" pitchFamily="34" charset="0"/>
              <a:buChar char="•"/>
              <a:defRPr/>
            </a:pPr>
            <a:r>
              <a:rPr lang="sv-SE" sz="1200" dirty="0">
                <a:latin typeface="Georgia" pitchFamily="18" charset="0"/>
              </a:rPr>
              <a:t>Finska</a:t>
            </a:r>
          </a:p>
          <a:p>
            <a:pPr marL="171450" indent="-171450" eaLnBrk="1" hangingPunct="1">
              <a:buFont typeface="Arial" panose="020B0604020202020204" pitchFamily="34" charset="0"/>
              <a:buChar char="•"/>
              <a:defRPr/>
            </a:pPr>
            <a:r>
              <a:rPr lang="sv-SE" sz="1200" dirty="0">
                <a:latin typeface="Georgia" pitchFamily="18" charset="0"/>
              </a:rPr>
              <a:t>Ryska</a:t>
            </a:r>
          </a:p>
          <a:p>
            <a:pPr marL="171450" indent="-171450" eaLnBrk="1" hangingPunct="1">
              <a:buFont typeface="Arial" panose="020B0604020202020204" pitchFamily="34" charset="0"/>
              <a:buChar char="•"/>
              <a:defRPr/>
            </a:pPr>
            <a:r>
              <a:rPr lang="sv-SE" sz="1200" dirty="0">
                <a:latin typeface="Georgia" pitchFamily="18" charset="0"/>
              </a:rPr>
              <a:t>Persiska</a:t>
            </a:r>
          </a:p>
          <a:p>
            <a:pPr marL="171450" indent="-171450" eaLnBrk="1" hangingPunct="1">
              <a:buFont typeface="Arial" panose="020B0604020202020204" pitchFamily="34" charset="0"/>
              <a:buChar char="•"/>
              <a:defRPr/>
            </a:pPr>
            <a:r>
              <a:rPr lang="sv-SE" sz="1200" dirty="0">
                <a:latin typeface="Georgia" pitchFamily="18" charset="0"/>
              </a:rPr>
              <a:t>Arabiska</a:t>
            </a:r>
          </a:p>
          <a:p>
            <a:endParaRPr lang="sv-SE" sz="1200" b="1" dirty="0">
              <a:latin typeface="Trebuchet MS" panose="020B0603020202020204" pitchFamily="34" charset="0"/>
            </a:endParaRPr>
          </a:p>
          <a:p>
            <a:r>
              <a:rPr lang="sv-SE" sz="1200" b="1" dirty="0">
                <a:latin typeface="Trebuchet MS" panose="020B0603020202020204" pitchFamily="34" charset="0"/>
              </a:rPr>
              <a:t>Företagets mål och verksamhetsinriktning: </a:t>
            </a:r>
            <a:r>
              <a:rPr lang="sv-SE" sz="1200" dirty="0" err="1">
                <a:latin typeface="Georgia" panose="02040502050405020303" pitchFamily="18" charset="0"/>
              </a:rPr>
              <a:t>AdeoCare</a:t>
            </a:r>
            <a:r>
              <a:rPr lang="sv-SE" sz="1200" dirty="0">
                <a:latin typeface="Georgia" panose="02040502050405020303" pitchFamily="18" charset="0"/>
              </a:rPr>
              <a:t> erbjuder specialistkompetens inom service och demensvård i hemmet. På </a:t>
            </a:r>
            <a:r>
              <a:rPr lang="sv-SE" sz="1200" dirty="0" err="1">
                <a:latin typeface="Georgia" panose="02040502050405020303" pitchFamily="18" charset="0"/>
              </a:rPr>
              <a:t>AdeoCare</a:t>
            </a:r>
            <a:r>
              <a:rPr lang="sv-SE" sz="1200" dirty="0">
                <a:latin typeface="Georgia" panose="02040502050405020303" pitchFamily="18" charset="0"/>
              </a:rPr>
              <a:t> ger vi alltid det lilla extra, och vi är inriktade på att ge äldre människor med eller utan demenssjukdom en upplevelse av ökad glädje och livsglädje i vardagen. Det kräver gedigen kunskap om åldrande, psykisk hälsa, bemötande och vilka behov som kan finnas i olika faser av livet och vid eventuell demenssjukdom. </a:t>
            </a:r>
            <a:r>
              <a:rPr lang="sv-SE" sz="1200" dirty="0" err="1">
                <a:latin typeface="Georgia" panose="02040502050405020303" pitchFamily="18" charset="0"/>
              </a:rPr>
              <a:t>AdeoCares</a:t>
            </a:r>
            <a:r>
              <a:rPr lang="sv-SE" sz="1200" dirty="0">
                <a:latin typeface="Georgia" panose="02040502050405020303" pitchFamily="18" charset="0"/>
              </a:rPr>
              <a:t> främsta mål är att skänka trygghet och stimulans i hemmet och ge möjlighet till ett värdigt och glädjerikt liv. Detta uppnås genom betoning på kvalitet och lyhördhet för såväl den äldre och dennes anhöriga som för personalen. Genom att ställa höga krav på de anställdas yrkeskompetens och intresse för vidareutbildning inom denna sektor, säkerställs en hög kvalitet i utförandet av vår omvårdnad och service. Vidare är </a:t>
            </a:r>
            <a:r>
              <a:rPr lang="sv-SE" sz="1200" dirty="0" err="1">
                <a:latin typeface="Georgia" panose="02040502050405020303" pitchFamily="18" charset="0"/>
              </a:rPr>
              <a:t>AdeoCares</a:t>
            </a:r>
            <a:r>
              <a:rPr lang="sv-SE" sz="1200" dirty="0">
                <a:latin typeface="Georgia" panose="02040502050405020303" pitchFamily="18" charset="0"/>
              </a:rPr>
              <a:t> mål att skapa en attraktiv arbetsplats där våra medarbetare trivs, utvecklas och stannar kvar länge.</a:t>
            </a:r>
          </a:p>
          <a:p>
            <a:br>
              <a:rPr lang="sv-SE" sz="1200" b="1" dirty="0">
                <a:latin typeface="Georgia" pitchFamily="18" charset="0"/>
              </a:rPr>
            </a:br>
            <a:r>
              <a:rPr lang="sv-SE" sz="1200" b="1" dirty="0">
                <a:latin typeface="Trebuchet MS" pitchFamily="34" charset="0"/>
              </a:rPr>
              <a:t>Företagets arbetssätt: </a:t>
            </a:r>
            <a:r>
              <a:rPr lang="sv-SE" sz="1200" dirty="0">
                <a:latin typeface="Georgia" pitchFamily="18" charset="0"/>
              </a:rPr>
              <a:t>Lyhördhet, respekt och integritetsbeaktande är ledord som genomsyrar </a:t>
            </a:r>
            <a:r>
              <a:rPr lang="sv-SE" sz="1200" dirty="0" err="1">
                <a:latin typeface="Georgia" pitchFamily="18" charset="0"/>
              </a:rPr>
              <a:t>AdeoCares</a:t>
            </a:r>
            <a:r>
              <a:rPr lang="sv-SE" sz="1200" dirty="0">
                <a:latin typeface="Georgia" pitchFamily="18" charset="0"/>
              </a:rPr>
              <a:t> tjänster. Det är dina unika behov som kund som bestämmer utformningen av tjänsterna. Vi finns till för dig, inte tvärtom!</a:t>
            </a:r>
          </a:p>
          <a:p>
            <a:endParaRPr lang="sv-SE" sz="1200" b="1" dirty="0">
              <a:latin typeface="Trebuchet MS" pitchFamily="34" charset="0"/>
            </a:endParaRPr>
          </a:p>
          <a:p>
            <a:pPr>
              <a:defRPr/>
            </a:pPr>
            <a:r>
              <a:rPr lang="sv-SE" sz="1200" b="1" dirty="0">
                <a:latin typeface="Trebuchet MS" pitchFamily="34" charset="0"/>
              </a:rPr>
              <a:t>Hur företaget arbetar för att säkerställa personalkontinuitet: </a:t>
            </a:r>
            <a:r>
              <a:rPr lang="sv-SE" sz="1200" dirty="0">
                <a:latin typeface="Georgia" panose="02040502050405020303" pitchFamily="18" charset="0"/>
              </a:rPr>
              <a:t>Genom god schemaläggning och en ambition om en hög andel tillsvidareanställd personal, säkerställer vi att det i görligaste mån är samma personer som kommer hem till dig varje vecka.</a:t>
            </a:r>
          </a:p>
          <a:p>
            <a:pPr>
              <a:defRPr/>
            </a:pPr>
            <a:endParaRPr lang="sv-SE" sz="1200" dirty="0">
              <a:latin typeface="Georgia" panose="02040502050405020303" pitchFamily="18" charset="0"/>
            </a:endParaRPr>
          </a:p>
          <a:p>
            <a:pPr>
              <a:defRPr/>
            </a:pPr>
            <a:r>
              <a:rPr lang="sv-SE" sz="1200" b="1" dirty="0">
                <a:latin typeface="Trebuchet MS" panose="020B0603020202020204" pitchFamily="34" charset="0"/>
              </a:rPr>
              <a:t>Företagets klagomålshantering: </a:t>
            </a:r>
            <a:r>
              <a:rPr lang="sv-SE" sz="1200" dirty="0">
                <a:latin typeface="Georgia" pitchFamily="18" charset="0"/>
              </a:rPr>
              <a:t>Om det uppstår klagomål inom </a:t>
            </a:r>
            <a:r>
              <a:rPr lang="sv-SE" sz="1200" dirty="0" err="1">
                <a:latin typeface="Georgia" pitchFamily="18" charset="0"/>
              </a:rPr>
              <a:t>AdeoCare</a:t>
            </a:r>
            <a:r>
              <a:rPr lang="sv-SE" sz="1200" dirty="0">
                <a:latin typeface="Georgia" pitchFamily="18" charset="0"/>
              </a:rPr>
              <a:t> hanterar vi det omgående. Eventuella synpunkter, klagomål och avvikelse som ändå kan uppstå handläggs skyndsamt, följs alltid upp och vi försöker förstås åtgärda felaktigheter. Vi ser positivt på alla synpunkter som ett led i vårt förbättringsarbete och för att du alltid ska vara nöjd med vårt arbete.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1788" y="179388"/>
            <a:ext cx="6192837" cy="144462"/>
          </a:xfrm>
          <a:prstGeom prst="rect">
            <a:avLst/>
          </a:prstGeom>
          <a:solidFill>
            <a:srgbClr val="97BE0D"/>
          </a:solidFill>
          <a:ln w="9525">
            <a:noFill/>
            <a:miter lim="800000"/>
            <a:headEnd/>
            <a:tailEnd/>
          </a:ln>
        </p:spPr>
        <p:txBody>
          <a:bodyPr wrap="none" anchor="ctr"/>
          <a:lstStyle/>
          <a:p>
            <a:endParaRPr lang="en-US"/>
          </a:p>
        </p:txBody>
      </p:sp>
      <p:sp>
        <p:nvSpPr>
          <p:cNvPr id="3075" name="Rectangle 3"/>
          <p:cNvSpPr>
            <a:spLocks noChangeArrowheads="1"/>
          </p:cNvSpPr>
          <p:nvPr/>
        </p:nvSpPr>
        <p:spPr bwMode="auto">
          <a:xfrm>
            <a:off x="333375" y="8820150"/>
            <a:ext cx="6192838" cy="144463"/>
          </a:xfrm>
          <a:prstGeom prst="rect">
            <a:avLst/>
          </a:prstGeom>
          <a:solidFill>
            <a:srgbClr val="97BE0D"/>
          </a:solidFill>
          <a:ln w="9525">
            <a:noFill/>
            <a:miter lim="800000"/>
            <a:headEnd/>
            <a:tailEnd/>
          </a:ln>
        </p:spPr>
        <p:txBody>
          <a:bodyPr wrap="none" anchor="ctr"/>
          <a:lstStyle/>
          <a:p>
            <a:endParaRPr lang="en-US"/>
          </a:p>
        </p:txBody>
      </p:sp>
      <p:sp>
        <p:nvSpPr>
          <p:cNvPr id="3076" name="Rectangle 4"/>
          <p:cNvSpPr>
            <a:spLocks noChangeArrowheads="1"/>
          </p:cNvSpPr>
          <p:nvPr/>
        </p:nvSpPr>
        <p:spPr bwMode="auto">
          <a:xfrm>
            <a:off x="333375" y="395288"/>
            <a:ext cx="611981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sv-SE" sz="1200" b="1" dirty="0">
                <a:latin typeface="Trebuchet MS" panose="020B0603020202020204" pitchFamily="34" charset="0"/>
              </a:rPr>
              <a:t>Företagets kvalitetsarbete och uppföljning: </a:t>
            </a:r>
            <a:r>
              <a:rPr lang="sv-SE" sz="1200" dirty="0">
                <a:latin typeface="Georgia" panose="02040502050405020303" pitchFamily="18" charset="0"/>
              </a:rPr>
              <a:t>Vi arbetar med systematiskt kvalitetsarbete för att säkra verksamheten. Kvalitetsarbetet innebär att vi gör egenkontroller och riskanalyser enligt vårt årshjul för att dra lärdom av erfarenheterna och utvärdera verksamheten pågår ett ständigt förbättringsarbete.</a:t>
            </a:r>
          </a:p>
          <a:p>
            <a:pPr>
              <a:defRPr/>
            </a:pPr>
            <a:endParaRPr lang="sv-SE" sz="1200" dirty="0">
              <a:latin typeface="Georgia" panose="02040502050405020303" pitchFamily="18" charset="0"/>
            </a:endParaRPr>
          </a:p>
          <a:p>
            <a:pPr>
              <a:defRPr/>
            </a:pPr>
            <a:r>
              <a:rPr lang="sv-SE" sz="1200" b="1" dirty="0">
                <a:latin typeface="Trebuchet MS" panose="020B0603020202020204" pitchFamily="34" charset="0"/>
              </a:rPr>
              <a:t>Tilläggstjänster: </a:t>
            </a:r>
            <a:r>
              <a:rPr lang="sv-SE" sz="1200" dirty="0" err="1">
                <a:latin typeface="Georgia" pitchFamily="18" charset="0"/>
              </a:rPr>
              <a:t>AdeoCare</a:t>
            </a:r>
            <a:r>
              <a:rPr lang="sv-SE" sz="1200" dirty="0">
                <a:latin typeface="Georgia" pitchFamily="18" charset="0"/>
              </a:rPr>
              <a:t> kan skräddarsy tilläggstjänster inom hushållsnära tjänster, kulturella aktiviteter, avlastning för anhöriga och hundrastning. </a:t>
            </a:r>
          </a:p>
        </p:txBody>
      </p:sp>
    </p:spTree>
    <p:extLst>
      <p:ext uri="{BB962C8B-B14F-4D97-AF65-F5344CB8AC3E}">
        <p14:creationId xmlns:p14="http://schemas.microsoft.com/office/powerpoint/2010/main" val="3813499639"/>
      </p:ext>
    </p:extLst>
  </p:cSld>
  <p:clrMapOvr>
    <a:masterClrMapping/>
  </p:clrMapOvr>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643</Words>
  <Application>Microsoft Office PowerPoint</Application>
  <PresentationFormat>Bildspel på skärmen (4:3)</PresentationFormat>
  <Paragraphs>49</Paragraphs>
  <Slides>3</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vt:i4>
      </vt:variant>
    </vt:vector>
  </HeadingPairs>
  <TitlesOfParts>
    <vt:vector size="8" baseType="lpstr">
      <vt:lpstr>Arial</vt:lpstr>
      <vt:lpstr>Calibri</vt:lpstr>
      <vt:lpstr>Georgia</vt:lpstr>
      <vt:lpstr>Trebuchet MS</vt:lpstr>
      <vt:lpstr>Standardformgivning</vt:lpstr>
      <vt:lpstr>PowerPoint-presentation</vt:lpstr>
      <vt:lpstr>PowerPoint-presentation</vt:lpstr>
      <vt:lpstr>PowerPoint-presentation</vt:lpstr>
    </vt:vector>
  </TitlesOfParts>
  <Company>Ekerö</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johane</dc:creator>
  <cp:lastModifiedBy>Zaza Moe</cp:lastModifiedBy>
  <cp:revision>80</cp:revision>
  <cp:lastPrinted>2015-02-23T10:44:57Z</cp:lastPrinted>
  <dcterms:created xsi:type="dcterms:W3CDTF">2010-05-27T14:45:31Z</dcterms:created>
  <dcterms:modified xsi:type="dcterms:W3CDTF">2024-02-09T14:49:59Z</dcterms:modified>
</cp:coreProperties>
</file>